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75" r:id="rId4"/>
    <p:sldId id="264" r:id="rId5"/>
    <p:sldId id="270" r:id="rId6"/>
    <p:sldId id="261" r:id="rId7"/>
    <p:sldId id="262" r:id="rId8"/>
    <p:sldId id="263" r:id="rId9"/>
    <p:sldId id="266" r:id="rId10"/>
    <p:sldId id="265" r:id="rId11"/>
    <p:sldId id="267" r:id="rId12"/>
    <p:sldId id="268" r:id="rId13"/>
    <p:sldId id="271" r:id="rId14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749D"/>
    <a:srgbClr val="27241F"/>
    <a:srgbClr val="E3B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2854" autoAdjust="0"/>
  </p:normalViewPr>
  <p:slideViewPr>
    <p:cSldViewPr snapToGrid="0">
      <p:cViewPr varScale="1">
        <p:scale>
          <a:sx n="69" d="100"/>
          <a:sy n="69" d="100"/>
        </p:scale>
        <p:origin x="-12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CA933C-1250-427D-A3F1-BABCF59D747B}" type="doc">
      <dgm:prSet loTypeId="urn:microsoft.com/office/officeart/2008/layout/RadialCluster" loCatId="cycle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C43C22D0-6367-4D3B-8F10-87C46B04E8EE}">
      <dgm:prSet phldrT="[Texte]"/>
      <dgm:spPr/>
      <dgm:t>
        <a:bodyPr/>
        <a:lstStyle/>
        <a:p>
          <a:r>
            <a: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 diplômes de </a:t>
          </a:r>
          <a:r>
            <a:rPr lang="fr-FR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Bachelor</a:t>
          </a:r>
          <a:r>
            <a:rPr lang="fr-F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reconnus à l’international</a:t>
          </a:r>
          <a:endParaRPr lang="fr-FR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6D2B2B-7013-4A70-829C-9D80F54AAE9F}" type="parTrans" cxnId="{0337BD50-D67C-4D32-BB22-FD7B45559B80}">
      <dgm:prSet/>
      <dgm:spPr/>
      <dgm:t>
        <a:bodyPr/>
        <a:lstStyle/>
        <a:p>
          <a:endParaRPr lang="fr-FR"/>
        </a:p>
      </dgm:t>
    </dgm:pt>
    <dgm:pt modelId="{FDB82C5E-CA7A-4EFD-AFC6-6B0AF5F01209}" type="sibTrans" cxnId="{0337BD50-D67C-4D32-BB22-FD7B45559B80}">
      <dgm:prSet/>
      <dgm:spPr/>
      <dgm:t>
        <a:bodyPr/>
        <a:lstStyle/>
        <a:p>
          <a:endParaRPr lang="fr-FR"/>
        </a:p>
      </dgm:t>
    </dgm:pt>
    <dgm:pt modelId="{3088EBC2-51CA-4D42-AC06-CBF318731C28}">
      <dgm:prSet phldrT="[Texte]"/>
      <dgm:spPr/>
      <dgm:t>
        <a:bodyPr/>
        <a:lstStyle/>
        <a:p>
          <a:r>
            <a:rPr lang="fr-FR" b="1" dirty="0" smtClean="0"/>
            <a:t>Middlesex </a:t>
          </a:r>
          <a:r>
            <a:rPr lang="fr-FR" b="1" dirty="0" err="1" smtClean="0"/>
            <a:t>University</a:t>
          </a:r>
          <a:endParaRPr lang="fr-FR" b="1" dirty="0" smtClean="0"/>
        </a:p>
        <a:p>
          <a:r>
            <a:rPr lang="fr-FR" dirty="0" err="1" smtClean="0"/>
            <a:t>Bachelor</a:t>
          </a:r>
          <a:r>
            <a:rPr lang="fr-FR" dirty="0" smtClean="0"/>
            <a:t> of Arts</a:t>
          </a:r>
        </a:p>
        <a:p>
          <a:r>
            <a:rPr lang="fr-FR" dirty="0" smtClean="0"/>
            <a:t>(Bac+3 européen)</a:t>
          </a:r>
        </a:p>
        <a:p>
          <a:r>
            <a:rPr lang="fr-FR" dirty="0" smtClean="0"/>
            <a:t>Londres, </a:t>
          </a:r>
          <a:r>
            <a:rPr lang="fr-FR" dirty="0" err="1" smtClean="0"/>
            <a:t>Dubai</a:t>
          </a:r>
          <a:endParaRPr lang="fr-FR" dirty="0"/>
        </a:p>
      </dgm:t>
    </dgm:pt>
    <dgm:pt modelId="{0EA79ECA-87CC-4DAC-B9F5-BB4F5B89DBDC}" type="parTrans" cxnId="{98060C47-231B-4E19-9190-150002F64845}">
      <dgm:prSet/>
      <dgm:spPr/>
      <dgm:t>
        <a:bodyPr/>
        <a:lstStyle/>
        <a:p>
          <a:endParaRPr lang="fr-FR"/>
        </a:p>
      </dgm:t>
    </dgm:pt>
    <dgm:pt modelId="{97EE8929-E6EB-4D26-885C-484F138D3D44}" type="sibTrans" cxnId="{98060C47-231B-4E19-9190-150002F64845}">
      <dgm:prSet/>
      <dgm:spPr/>
      <dgm:t>
        <a:bodyPr/>
        <a:lstStyle/>
        <a:p>
          <a:endParaRPr lang="fr-FR"/>
        </a:p>
      </dgm:t>
    </dgm:pt>
    <dgm:pt modelId="{02B6D20C-B2B5-4C93-A9C0-F0B503C31C39}">
      <dgm:prSet phldrT="[Texte]"/>
      <dgm:spPr/>
      <dgm:t>
        <a:bodyPr/>
        <a:lstStyle/>
        <a:p>
          <a:r>
            <a:rPr lang="fr-FR" b="1" dirty="0" smtClean="0"/>
            <a:t>Independent </a:t>
          </a:r>
          <a:r>
            <a:rPr lang="fr-FR" b="1" dirty="0" err="1" smtClean="0"/>
            <a:t>College</a:t>
          </a:r>
          <a:r>
            <a:rPr lang="fr-FR" b="1" dirty="0" smtClean="0"/>
            <a:t> Dublin</a:t>
          </a:r>
        </a:p>
        <a:p>
          <a:r>
            <a:rPr lang="fr-FR" dirty="0" err="1" smtClean="0"/>
            <a:t>Bachelor</a:t>
          </a:r>
          <a:r>
            <a:rPr lang="fr-FR" dirty="0" smtClean="0"/>
            <a:t> of Arts</a:t>
          </a:r>
        </a:p>
        <a:p>
          <a:r>
            <a:rPr lang="fr-FR" dirty="0" smtClean="0"/>
            <a:t>(Bac+3 européen)</a:t>
          </a:r>
        </a:p>
        <a:p>
          <a:r>
            <a:rPr lang="fr-FR" dirty="0" smtClean="0"/>
            <a:t>Dublin</a:t>
          </a:r>
          <a:endParaRPr lang="fr-FR" dirty="0"/>
        </a:p>
      </dgm:t>
    </dgm:pt>
    <dgm:pt modelId="{D374EE61-2FB4-45E7-B8C5-A28B134ABC2B}" type="parTrans" cxnId="{E8DA5365-9C80-4AE4-BEAF-7273AD0EC5B0}">
      <dgm:prSet/>
      <dgm:spPr/>
      <dgm:t>
        <a:bodyPr/>
        <a:lstStyle/>
        <a:p>
          <a:endParaRPr lang="fr-FR"/>
        </a:p>
      </dgm:t>
    </dgm:pt>
    <dgm:pt modelId="{AD6FD872-C7F1-40A1-B05B-8C27B3FE0135}" type="sibTrans" cxnId="{E8DA5365-9C80-4AE4-BEAF-7273AD0EC5B0}">
      <dgm:prSet/>
      <dgm:spPr/>
      <dgm:t>
        <a:bodyPr/>
        <a:lstStyle/>
        <a:p>
          <a:endParaRPr lang="fr-FR"/>
        </a:p>
      </dgm:t>
    </dgm:pt>
    <dgm:pt modelId="{51BB4D9A-983E-49DE-9393-4B7A3D218615}" type="pres">
      <dgm:prSet presAssocID="{C3CA933C-1250-427D-A3F1-BABCF59D747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3A5F8374-0CC7-4D41-B1C3-5DF59D3ED90F}" type="pres">
      <dgm:prSet presAssocID="{C43C22D0-6367-4D3B-8F10-87C46B04E8EE}" presName="singleCycle" presStyleCnt="0"/>
      <dgm:spPr/>
    </dgm:pt>
    <dgm:pt modelId="{791548F0-36E1-462C-8CF5-D870F5BC962C}" type="pres">
      <dgm:prSet presAssocID="{C43C22D0-6367-4D3B-8F10-87C46B04E8EE}" presName="singleCenter" presStyleLbl="node1" presStyleIdx="0" presStyleCnt="3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AB1E642D-F8F6-4260-A712-E2420D8A34F6}" type="pres">
      <dgm:prSet presAssocID="{0EA79ECA-87CC-4DAC-B9F5-BB4F5B89DBDC}" presName="Name56" presStyleLbl="parChTrans1D2" presStyleIdx="0" presStyleCnt="2"/>
      <dgm:spPr/>
      <dgm:t>
        <a:bodyPr/>
        <a:lstStyle/>
        <a:p>
          <a:endParaRPr lang="fr-FR"/>
        </a:p>
      </dgm:t>
    </dgm:pt>
    <dgm:pt modelId="{9EEEDAA2-DA50-45DF-B2D9-6CD3955665F2}" type="pres">
      <dgm:prSet presAssocID="{3088EBC2-51CA-4D42-AC06-CBF318731C28}" presName="text0" presStyleLbl="node1" presStyleIdx="1" presStyleCnt="3" custScaleX="168614" custScaleY="12408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5953586-98E7-4E02-B8C1-A8B95DA0B493}" type="pres">
      <dgm:prSet presAssocID="{D374EE61-2FB4-45E7-B8C5-A28B134ABC2B}" presName="Name56" presStyleLbl="parChTrans1D2" presStyleIdx="1" presStyleCnt="2"/>
      <dgm:spPr/>
      <dgm:t>
        <a:bodyPr/>
        <a:lstStyle/>
        <a:p>
          <a:endParaRPr lang="fr-FR"/>
        </a:p>
      </dgm:t>
    </dgm:pt>
    <dgm:pt modelId="{A2A77C35-E018-483C-961E-1D8204A37417}" type="pres">
      <dgm:prSet presAssocID="{02B6D20C-B2B5-4C93-A9C0-F0B503C31C39}" presName="text0" presStyleLbl="node1" presStyleIdx="2" presStyleCnt="3" custScaleX="170615" custScaleY="11927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8DA5365-9C80-4AE4-BEAF-7273AD0EC5B0}" srcId="{C43C22D0-6367-4D3B-8F10-87C46B04E8EE}" destId="{02B6D20C-B2B5-4C93-A9C0-F0B503C31C39}" srcOrd="1" destOrd="0" parTransId="{D374EE61-2FB4-45E7-B8C5-A28B134ABC2B}" sibTransId="{AD6FD872-C7F1-40A1-B05B-8C27B3FE0135}"/>
    <dgm:cxn modelId="{B7754BCD-A917-4D6F-B331-FCA82842261D}" type="presOf" srcId="{D374EE61-2FB4-45E7-B8C5-A28B134ABC2B}" destId="{95953586-98E7-4E02-B8C1-A8B95DA0B493}" srcOrd="0" destOrd="0" presId="urn:microsoft.com/office/officeart/2008/layout/RadialCluster"/>
    <dgm:cxn modelId="{98060C47-231B-4E19-9190-150002F64845}" srcId="{C43C22D0-6367-4D3B-8F10-87C46B04E8EE}" destId="{3088EBC2-51CA-4D42-AC06-CBF318731C28}" srcOrd="0" destOrd="0" parTransId="{0EA79ECA-87CC-4DAC-B9F5-BB4F5B89DBDC}" sibTransId="{97EE8929-E6EB-4D26-885C-484F138D3D44}"/>
    <dgm:cxn modelId="{7DF292E5-ED54-4941-AD02-941D9C4C150B}" type="presOf" srcId="{0EA79ECA-87CC-4DAC-B9F5-BB4F5B89DBDC}" destId="{AB1E642D-F8F6-4260-A712-E2420D8A34F6}" srcOrd="0" destOrd="0" presId="urn:microsoft.com/office/officeart/2008/layout/RadialCluster"/>
    <dgm:cxn modelId="{C7C5D10F-88C5-45A1-895B-263E4F2BC71B}" type="presOf" srcId="{3088EBC2-51CA-4D42-AC06-CBF318731C28}" destId="{9EEEDAA2-DA50-45DF-B2D9-6CD3955665F2}" srcOrd="0" destOrd="0" presId="urn:microsoft.com/office/officeart/2008/layout/RadialCluster"/>
    <dgm:cxn modelId="{0337BD50-D67C-4D32-BB22-FD7B45559B80}" srcId="{C3CA933C-1250-427D-A3F1-BABCF59D747B}" destId="{C43C22D0-6367-4D3B-8F10-87C46B04E8EE}" srcOrd="0" destOrd="0" parTransId="{3B6D2B2B-7013-4A70-829C-9D80F54AAE9F}" sibTransId="{FDB82C5E-CA7A-4EFD-AFC6-6B0AF5F01209}"/>
    <dgm:cxn modelId="{1CA1EF51-2E20-447E-B938-3426AC0E16F1}" type="presOf" srcId="{C3CA933C-1250-427D-A3F1-BABCF59D747B}" destId="{51BB4D9A-983E-49DE-9393-4B7A3D218615}" srcOrd="0" destOrd="0" presId="urn:microsoft.com/office/officeart/2008/layout/RadialCluster"/>
    <dgm:cxn modelId="{B4F6AB3C-977F-4502-9BA2-0B1716A1F94F}" type="presOf" srcId="{C43C22D0-6367-4D3B-8F10-87C46B04E8EE}" destId="{791548F0-36E1-462C-8CF5-D870F5BC962C}" srcOrd="0" destOrd="0" presId="urn:microsoft.com/office/officeart/2008/layout/RadialCluster"/>
    <dgm:cxn modelId="{A929BA1F-4D96-4B41-846D-02EE8D5F31E1}" type="presOf" srcId="{02B6D20C-B2B5-4C93-A9C0-F0B503C31C39}" destId="{A2A77C35-E018-483C-961E-1D8204A37417}" srcOrd="0" destOrd="0" presId="urn:microsoft.com/office/officeart/2008/layout/RadialCluster"/>
    <dgm:cxn modelId="{40523677-C191-4AF5-A452-6C63C6275FCC}" type="presParOf" srcId="{51BB4D9A-983E-49DE-9393-4B7A3D218615}" destId="{3A5F8374-0CC7-4D41-B1C3-5DF59D3ED90F}" srcOrd="0" destOrd="0" presId="urn:microsoft.com/office/officeart/2008/layout/RadialCluster"/>
    <dgm:cxn modelId="{04F4BB4C-6C00-4ED3-8836-763A04B35B51}" type="presParOf" srcId="{3A5F8374-0CC7-4D41-B1C3-5DF59D3ED90F}" destId="{791548F0-36E1-462C-8CF5-D870F5BC962C}" srcOrd="0" destOrd="0" presId="urn:microsoft.com/office/officeart/2008/layout/RadialCluster"/>
    <dgm:cxn modelId="{C8198A21-18C9-4A21-A988-61AFFEABA5E6}" type="presParOf" srcId="{3A5F8374-0CC7-4D41-B1C3-5DF59D3ED90F}" destId="{AB1E642D-F8F6-4260-A712-E2420D8A34F6}" srcOrd="1" destOrd="0" presId="urn:microsoft.com/office/officeart/2008/layout/RadialCluster"/>
    <dgm:cxn modelId="{C57FFEE0-713A-44D7-AE24-4E3736C4F252}" type="presParOf" srcId="{3A5F8374-0CC7-4D41-B1C3-5DF59D3ED90F}" destId="{9EEEDAA2-DA50-45DF-B2D9-6CD3955665F2}" srcOrd="2" destOrd="0" presId="urn:microsoft.com/office/officeart/2008/layout/RadialCluster"/>
    <dgm:cxn modelId="{B664DFDD-5EBA-41CF-BEC5-10154FA8CA06}" type="presParOf" srcId="{3A5F8374-0CC7-4D41-B1C3-5DF59D3ED90F}" destId="{95953586-98E7-4E02-B8C1-A8B95DA0B493}" srcOrd="3" destOrd="0" presId="urn:microsoft.com/office/officeart/2008/layout/RadialCluster"/>
    <dgm:cxn modelId="{D18F457E-1714-4FCF-BBE5-E64CDB324E4F}" type="presParOf" srcId="{3A5F8374-0CC7-4D41-B1C3-5DF59D3ED90F}" destId="{A2A77C35-E018-483C-961E-1D8204A37417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CA933C-1250-427D-A3F1-BABCF59D747B}" type="doc">
      <dgm:prSet loTypeId="urn:microsoft.com/office/officeart/2008/layout/RadialCluster" loCatId="cycle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fr-FR"/>
        </a:p>
      </dgm:t>
    </dgm:pt>
    <dgm:pt modelId="{C43C22D0-6367-4D3B-8F10-87C46B04E8EE}">
      <dgm:prSet phldrT="[Texte]" custT="1"/>
      <dgm:spPr/>
      <dgm:t>
        <a:bodyPr/>
        <a:lstStyle/>
        <a:p>
          <a:r>
            <a:rPr lang="fr-F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Double-diplôme possible en 5</a:t>
          </a:r>
          <a:r>
            <a:rPr lang="fr-FR" sz="16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ème</a:t>
          </a:r>
          <a:r>
            <a:rPr lang="fr-F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année</a:t>
          </a:r>
          <a:endParaRPr lang="fr-FR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6D2B2B-7013-4A70-829C-9D80F54AAE9F}" type="parTrans" cxnId="{0337BD50-D67C-4D32-BB22-FD7B45559B80}">
      <dgm:prSet/>
      <dgm:spPr/>
      <dgm:t>
        <a:bodyPr/>
        <a:lstStyle/>
        <a:p>
          <a:endParaRPr lang="fr-FR"/>
        </a:p>
      </dgm:t>
    </dgm:pt>
    <dgm:pt modelId="{FDB82C5E-CA7A-4EFD-AFC6-6B0AF5F01209}" type="sibTrans" cxnId="{0337BD50-D67C-4D32-BB22-FD7B45559B80}">
      <dgm:prSet/>
      <dgm:spPr/>
      <dgm:t>
        <a:bodyPr/>
        <a:lstStyle/>
        <a:p>
          <a:endParaRPr lang="fr-FR"/>
        </a:p>
      </dgm:t>
    </dgm:pt>
    <dgm:pt modelId="{3088EBC2-51CA-4D42-AC06-CBF318731C28}">
      <dgm:prSet phldrT="[Texte]" custT="1"/>
      <dgm:spPr/>
      <dgm:t>
        <a:bodyPr/>
        <a:lstStyle/>
        <a:p>
          <a:r>
            <a:rPr lang="fr-FR" sz="1200" dirty="0" smtClean="0"/>
            <a:t>Griffith </a:t>
          </a:r>
          <a:r>
            <a:rPr lang="fr-FR" sz="1200" dirty="0" err="1" smtClean="0"/>
            <a:t>College</a:t>
          </a:r>
          <a:r>
            <a:rPr lang="fr-FR" sz="1200" dirty="0" smtClean="0"/>
            <a:t> - Dublin</a:t>
          </a:r>
          <a:endParaRPr lang="fr-FR" sz="1200" dirty="0"/>
        </a:p>
      </dgm:t>
    </dgm:pt>
    <dgm:pt modelId="{0EA79ECA-87CC-4DAC-B9F5-BB4F5B89DBDC}" type="parTrans" cxnId="{98060C47-231B-4E19-9190-150002F64845}">
      <dgm:prSet/>
      <dgm:spPr/>
      <dgm:t>
        <a:bodyPr/>
        <a:lstStyle/>
        <a:p>
          <a:endParaRPr lang="fr-FR"/>
        </a:p>
      </dgm:t>
    </dgm:pt>
    <dgm:pt modelId="{97EE8929-E6EB-4D26-885C-484F138D3D44}" type="sibTrans" cxnId="{98060C47-231B-4E19-9190-150002F64845}">
      <dgm:prSet/>
      <dgm:spPr/>
      <dgm:t>
        <a:bodyPr/>
        <a:lstStyle/>
        <a:p>
          <a:endParaRPr lang="fr-FR"/>
        </a:p>
      </dgm:t>
    </dgm:pt>
    <dgm:pt modelId="{B25BA1C6-13FE-4DB9-AE86-DEBABCE730E1}">
      <dgm:prSet phldrT="[Texte]" custT="1"/>
      <dgm:spPr/>
      <dgm:t>
        <a:bodyPr/>
        <a:lstStyle/>
        <a:p>
          <a:r>
            <a:rPr lang="fr-FR" sz="1200" dirty="0" smtClean="0"/>
            <a:t>UC Riverside – Californie</a:t>
          </a:r>
          <a:endParaRPr lang="fr-FR" sz="1200" dirty="0"/>
        </a:p>
      </dgm:t>
    </dgm:pt>
    <dgm:pt modelId="{23DC7C51-E362-4EE8-847B-8084CE1AFE9D}" type="parTrans" cxnId="{6DBD78A9-967E-47CC-85ED-A31630071FB5}">
      <dgm:prSet/>
      <dgm:spPr/>
      <dgm:t>
        <a:bodyPr/>
        <a:lstStyle/>
        <a:p>
          <a:endParaRPr lang="fr-FR"/>
        </a:p>
      </dgm:t>
    </dgm:pt>
    <dgm:pt modelId="{7B02F1AD-E4BA-46EF-B8B7-06FE3D74370C}" type="sibTrans" cxnId="{6DBD78A9-967E-47CC-85ED-A31630071FB5}">
      <dgm:prSet/>
      <dgm:spPr/>
      <dgm:t>
        <a:bodyPr/>
        <a:lstStyle/>
        <a:p>
          <a:endParaRPr lang="fr-FR"/>
        </a:p>
      </dgm:t>
    </dgm:pt>
    <dgm:pt modelId="{51BB4D9A-983E-49DE-9393-4B7A3D218615}" type="pres">
      <dgm:prSet presAssocID="{C3CA933C-1250-427D-A3F1-BABCF59D747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3A5F8374-0CC7-4D41-B1C3-5DF59D3ED90F}" type="pres">
      <dgm:prSet presAssocID="{C43C22D0-6367-4D3B-8F10-87C46B04E8EE}" presName="singleCycle" presStyleCnt="0"/>
      <dgm:spPr/>
    </dgm:pt>
    <dgm:pt modelId="{791548F0-36E1-462C-8CF5-D870F5BC962C}" type="pres">
      <dgm:prSet presAssocID="{C43C22D0-6367-4D3B-8F10-87C46B04E8EE}" presName="singleCenter" presStyleLbl="node1" presStyleIdx="0" presStyleCnt="3" custLinFactNeighborX="2254" custLinFactNeighborY="-28271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AB1E642D-F8F6-4260-A712-E2420D8A34F6}" type="pres">
      <dgm:prSet presAssocID="{0EA79ECA-87CC-4DAC-B9F5-BB4F5B89DBDC}" presName="Name56" presStyleLbl="parChTrans1D2" presStyleIdx="0" presStyleCnt="2"/>
      <dgm:spPr/>
      <dgm:t>
        <a:bodyPr/>
        <a:lstStyle/>
        <a:p>
          <a:endParaRPr lang="fr-FR"/>
        </a:p>
      </dgm:t>
    </dgm:pt>
    <dgm:pt modelId="{9EEEDAA2-DA50-45DF-B2D9-6CD3955665F2}" type="pres">
      <dgm:prSet presAssocID="{3088EBC2-51CA-4D42-AC06-CBF318731C28}" presName="text0" presStyleLbl="node1" presStyleIdx="1" presStyleCnt="3" custRadScaleRad="90837" custRadScaleInc="-1033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7E468BF-537F-4E96-BE61-078911E699A0}" type="pres">
      <dgm:prSet presAssocID="{23DC7C51-E362-4EE8-847B-8084CE1AFE9D}" presName="Name56" presStyleLbl="parChTrans1D2" presStyleIdx="1" presStyleCnt="2"/>
      <dgm:spPr/>
      <dgm:t>
        <a:bodyPr/>
        <a:lstStyle/>
        <a:p>
          <a:endParaRPr lang="fr-FR"/>
        </a:p>
      </dgm:t>
    </dgm:pt>
    <dgm:pt modelId="{770E1E23-2EA3-4259-97FC-E6F468394BBB}" type="pres">
      <dgm:prSet presAssocID="{B25BA1C6-13FE-4DB9-AE86-DEBABCE730E1}" presName="text0" presStyleLbl="node1" presStyleIdx="2" presStyleCnt="3" custRadScaleRad="98351" custRadScaleInc="-965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E2EEFEE-0350-46B9-A13C-863721FA0F51}" type="presOf" srcId="{B25BA1C6-13FE-4DB9-AE86-DEBABCE730E1}" destId="{770E1E23-2EA3-4259-97FC-E6F468394BBB}" srcOrd="0" destOrd="0" presId="urn:microsoft.com/office/officeart/2008/layout/RadialCluster"/>
    <dgm:cxn modelId="{780A390B-B039-4D3A-A2B7-89AFAC97ECA4}" type="presOf" srcId="{3088EBC2-51CA-4D42-AC06-CBF318731C28}" destId="{9EEEDAA2-DA50-45DF-B2D9-6CD3955665F2}" srcOrd="0" destOrd="0" presId="urn:microsoft.com/office/officeart/2008/layout/RadialCluster"/>
    <dgm:cxn modelId="{98060C47-231B-4E19-9190-150002F64845}" srcId="{C43C22D0-6367-4D3B-8F10-87C46B04E8EE}" destId="{3088EBC2-51CA-4D42-AC06-CBF318731C28}" srcOrd="0" destOrd="0" parTransId="{0EA79ECA-87CC-4DAC-B9F5-BB4F5B89DBDC}" sibTransId="{97EE8929-E6EB-4D26-885C-484F138D3D44}"/>
    <dgm:cxn modelId="{6CDD5254-7BAF-433F-A67A-05E7A1F78706}" type="presOf" srcId="{0EA79ECA-87CC-4DAC-B9F5-BB4F5B89DBDC}" destId="{AB1E642D-F8F6-4260-A712-E2420D8A34F6}" srcOrd="0" destOrd="0" presId="urn:microsoft.com/office/officeart/2008/layout/RadialCluster"/>
    <dgm:cxn modelId="{0337BD50-D67C-4D32-BB22-FD7B45559B80}" srcId="{C3CA933C-1250-427D-A3F1-BABCF59D747B}" destId="{C43C22D0-6367-4D3B-8F10-87C46B04E8EE}" srcOrd="0" destOrd="0" parTransId="{3B6D2B2B-7013-4A70-829C-9D80F54AAE9F}" sibTransId="{FDB82C5E-CA7A-4EFD-AFC6-6B0AF5F01209}"/>
    <dgm:cxn modelId="{6DBD78A9-967E-47CC-85ED-A31630071FB5}" srcId="{C43C22D0-6367-4D3B-8F10-87C46B04E8EE}" destId="{B25BA1C6-13FE-4DB9-AE86-DEBABCE730E1}" srcOrd="1" destOrd="0" parTransId="{23DC7C51-E362-4EE8-847B-8084CE1AFE9D}" sibTransId="{7B02F1AD-E4BA-46EF-B8B7-06FE3D74370C}"/>
    <dgm:cxn modelId="{50E55EC8-1DAF-419D-96F7-D285E253C8DD}" type="presOf" srcId="{C3CA933C-1250-427D-A3F1-BABCF59D747B}" destId="{51BB4D9A-983E-49DE-9393-4B7A3D218615}" srcOrd="0" destOrd="0" presId="urn:microsoft.com/office/officeart/2008/layout/RadialCluster"/>
    <dgm:cxn modelId="{3685013E-C371-4C4C-9C64-BE45FCEE9E2C}" type="presOf" srcId="{23DC7C51-E362-4EE8-847B-8084CE1AFE9D}" destId="{97E468BF-537F-4E96-BE61-078911E699A0}" srcOrd="0" destOrd="0" presId="urn:microsoft.com/office/officeart/2008/layout/RadialCluster"/>
    <dgm:cxn modelId="{C4DC0D13-E688-4F1B-8FFE-593E050D0A3C}" type="presOf" srcId="{C43C22D0-6367-4D3B-8F10-87C46B04E8EE}" destId="{791548F0-36E1-462C-8CF5-D870F5BC962C}" srcOrd="0" destOrd="0" presId="urn:microsoft.com/office/officeart/2008/layout/RadialCluster"/>
    <dgm:cxn modelId="{68D5775E-A66E-4498-A5F3-AFC912E23F5C}" type="presParOf" srcId="{51BB4D9A-983E-49DE-9393-4B7A3D218615}" destId="{3A5F8374-0CC7-4D41-B1C3-5DF59D3ED90F}" srcOrd="0" destOrd="0" presId="urn:microsoft.com/office/officeart/2008/layout/RadialCluster"/>
    <dgm:cxn modelId="{D8F824C0-62D4-442E-8C21-52FCBBAB73EC}" type="presParOf" srcId="{3A5F8374-0CC7-4D41-B1C3-5DF59D3ED90F}" destId="{791548F0-36E1-462C-8CF5-D870F5BC962C}" srcOrd="0" destOrd="0" presId="urn:microsoft.com/office/officeart/2008/layout/RadialCluster"/>
    <dgm:cxn modelId="{485BB4EE-5EAE-4C6C-9698-B63FA07D1E0C}" type="presParOf" srcId="{3A5F8374-0CC7-4D41-B1C3-5DF59D3ED90F}" destId="{AB1E642D-F8F6-4260-A712-E2420D8A34F6}" srcOrd="1" destOrd="0" presId="urn:microsoft.com/office/officeart/2008/layout/RadialCluster"/>
    <dgm:cxn modelId="{5E550393-4AD3-470B-836A-AD9826DA92A1}" type="presParOf" srcId="{3A5F8374-0CC7-4D41-B1C3-5DF59D3ED90F}" destId="{9EEEDAA2-DA50-45DF-B2D9-6CD3955665F2}" srcOrd="2" destOrd="0" presId="urn:microsoft.com/office/officeart/2008/layout/RadialCluster"/>
    <dgm:cxn modelId="{3D8644D4-F953-47EB-8BFF-3F2326426A1A}" type="presParOf" srcId="{3A5F8374-0CC7-4D41-B1C3-5DF59D3ED90F}" destId="{97E468BF-537F-4E96-BE61-078911E699A0}" srcOrd="3" destOrd="0" presId="urn:microsoft.com/office/officeart/2008/layout/RadialCluster"/>
    <dgm:cxn modelId="{091F0941-1FFF-42AC-B7EA-0DEE806A42EB}" type="presParOf" srcId="{3A5F8374-0CC7-4D41-B1C3-5DF59D3ED90F}" destId="{770E1E23-2EA3-4259-97FC-E6F468394BBB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548F0-36E1-462C-8CF5-D870F5BC962C}">
      <dsp:nvSpPr>
        <dsp:cNvPr id="0" name=""/>
        <dsp:cNvSpPr/>
      </dsp:nvSpPr>
      <dsp:spPr>
        <a:xfrm>
          <a:off x="2539317" y="1629885"/>
          <a:ext cx="1387471" cy="1387471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 diplômes de </a:t>
          </a:r>
          <a:r>
            <a:rPr lang="fr-FR" sz="1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Bachelor</a:t>
          </a:r>
          <a:r>
            <a:rPr lang="fr-FR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reconnus à l’international</a:t>
          </a:r>
          <a:endParaRPr lang="fr-FR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07048" y="1697616"/>
        <a:ext cx="1252009" cy="1252009"/>
      </dsp:txXfrm>
    </dsp:sp>
    <dsp:sp modelId="{AB1E642D-F8F6-4260-A712-E2420D8A34F6}">
      <dsp:nvSpPr>
        <dsp:cNvPr id="0" name=""/>
        <dsp:cNvSpPr/>
      </dsp:nvSpPr>
      <dsp:spPr>
        <a:xfrm rot="16200000">
          <a:off x="2944660" y="1341493"/>
          <a:ext cx="57678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76784" y="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EDAA2-DA50-45DF-B2D9-6CD3955665F2}">
      <dsp:nvSpPr>
        <dsp:cNvPr id="0" name=""/>
        <dsp:cNvSpPr/>
      </dsp:nvSpPr>
      <dsp:spPr>
        <a:xfrm>
          <a:off x="2449330" y="-100362"/>
          <a:ext cx="1567445" cy="1153464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22841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41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41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/>
            <a:t>Middlesex </a:t>
          </a:r>
          <a:r>
            <a:rPr lang="fr-FR" sz="1200" b="1" kern="1200" dirty="0" err="1" smtClean="0"/>
            <a:t>University</a:t>
          </a:r>
          <a:endParaRPr lang="fr-FR" sz="1200" b="1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err="1" smtClean="0"/>
            <a:t>Bachelor</a:t>
          </a:r>
          <a:r>
            <a:rPr lang="fr-FR" sz="1200" kern="1200" dirty="0" smtClean="0"/>
            <a:t> of Arts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(Bac+3 européen)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Londres, </a:t>
          </a:r>
          <a:r>
            <a:rPr lang="fr-FR" sz="1200" kern="1200" dirty="0" err="1" smtClean="0"/>
            <a:t>Dubai</a:t>
          </a:r>
          <a:endParaRPr lang="fr-FR" sz="1200" kern="1200" dirty="0"/>
        </a:p>
      </dsp:txBody>
      <dsp:txXfrm>
        <a:off x="2505637" y="-44055"/>
        <a:ext cx="1454831" cy="1040850"/>
      </dsp:txXfrm>
    </dsp:sp>
    <dsp:sp modelId="{95953586-98E7-4E02-B8C1-A8B95DA0B493}">
      <dsp:nvSpPr>
        <dsp:cNvPr id="0" name=""/>
        <dsp:cNvSpPr/>
      </dsp:nvSpPr>
      <dsp:spPr>
        <a:xfrm rot="5400000">
          <a:off x="2933491" y="3316918"/>
          <a:ext cx="5991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99122" y="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77C35-E018-483C-961E-1D8204A37417}">
      <dsp:nvSpPr>
        <dsp:cNvPr id="0" name=""/>
        <dsp:cNvSpPr/>
      </dsp:nvSpPr>
      <dsp:spPr>
        <a:xfrm>
          <a:off x="2440029" y="3616480"/>
          <a:ext cx="1586047" cy="110878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22841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41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41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b="1" kern="1200" dirty="0" smtClean="0"/>
            <a:t>Independent </a:t>
          </a:r>
          <a:r>
            <a:rPr lang="fr-FR" sz="1100" b="1" kern="1200" dirty="0" err="1" smtClean="0"/>
            <a:t>College</a:t>
          </a:r>
          <a:r>
            <a:rPr lang="fr-FR" sz="1100" b="1" kern="1200" dirty="0" smtClean="0"/>
            <a:t> Dublin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err="1" smtClean="0"/>
            <a:t>Bachelor</a:t>
          </a:r>
          <a:r>
            <a:rPr lang="fr-FR" sz="1100" kern="1200" dirty="0" smtClean="0"/>
            <a:t> of Arts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(Bac+3 européen)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Dublin</a:t>
          </a:r>
          <a:endParaRPr lang="fr-FR" sz="1100" kern="1200" dirty="0"/>
        </a:p>
      </dsp:txBody>
      <dsp:txXfrm>
        <a:off x="2494156" y="3670607"/>
        <a:ext cx="1477793" cy="10005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548F0-36E1-462C-8CF5-D870F5BC962C}">
      <dsp:nvSpPr>
        <dsp:cNvPr id="0" name=""/>
        <dsp:cNvSpPr/>
      </dsp:nvSpPr>
      <dsp:spPr>
        <a:xfrm>
          <a:off x="2521256" y="578877"/>
          <a:ext cx="1398668" cy="1398668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Double-diplôme possible en 5</a:t>
          </a:r>
          <a:r>
            <a:rPr lang="fr-FR" sz="1600" kern="1200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ème</a:t>
          </a:r>
          <a:r>
            <a:rPr lang="fr-FR" sz="1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année</a:t>
          </a:r>
          <a:endParaRPr lang="fr-FR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89533" y="647154"/>
        <a:ext cx="1262114" cy="1262114"/>
      </dsp:txXfrm>
    </dsp:sp>
    <dsp:sp modelId="{AB1E642D-F8F6-4260-A712-E2420D8A34F6}">
      <dsp:nvSpPr>
        <dsp:cNvPr id="0" name=""/>
        <dsp:cNvSpPr/>
      </dsp:nvSpPr>
      <dsp:spPr>
        <a:xfrm rot="8834610">
          <a:off x="1858727" y="1922870"/>
          <a:ext cx="71975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19758" y="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EDAA2-DA50-45DF-B2D9-6CD3955665F2}">
      <dsp:nvSpPr>
        <dsp:cNvPr id="0" name=""/>
        <dsp:cNvSpPr/>
      </dsp:nvSpPr>
      <dsp:spPr>
        <a:xfrm>
          <a:off x="978848" y="1950495"/>
          <a:ext cx="937107" cy="93710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22841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41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41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Griffith </a:t>
          </a:r>
          <a:r>
            <a:rPr lang="fr-FR" sz="1200" kern="1200" dirty="0" err="1" smtClean="0"/>
            <a:t>College</a:t>
          </a:r>
          <a:r>
            <a:rPr lang="fr-FR" sz="1200" kern="1200" dirty="0" smtClean="0"/>
            <a:t> - Dublin</a:t>
          </a:r>
          <a:endParaRPr lang="fr-FR" sz="1200" kern="1200" dirty="0"/>
        </a:p>
      </dsp:txBody>
      <dsp:txXfrm>
        <a:off x="1024594" y="1996241"/>
        <a:ext cx="845615" cy="845615"/>
      </dsp:txXfrm>
    </dsp:sp>
    <dsp:sp modelId="{97E468BF-537F-4E96-BE61-078911E699A0}">
      <dsp:nvSpPr>
        <dsp:cNvPr id="0" name=""/>
        <dsp:cNvSpPr/>
      </dsp:nvSpPr>
      <dsp:spPr>
        <a:xfrm rot="2005474">
          <a:off x="3862759" y="1930162"/>
          <a:ext cx="69128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91288" y="0"/>
              </a:lnTo>
            </a:path>
          </a:pathLst>
        </a:custGeom>
        <a:noFill/>
        <a:ln w="127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0E1E23-2EA3-4259-97FC-E6F468394BBB}">
      <dsp:nvSpPr>
        <dsp:cNvPr id="0" name=""/>
        <dsp:cNvSpPr/>
      </dsp:nvSpPr>
      <dsp:spPr>
        <a:xfrm>
          <a:off x="4496882" y="1961245"/>
          <a:ext cx="937107" cy="937107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22841"/>
                <a:satOff val="5970"/>
                <a:lumOff val="263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shade val="50000"/>
                <a:hueOff val="222841"/>
                <a:satOff val="5970"/>
                <a:lumOff val="263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shade val="50000"/>
                <a:hueOff val="222841"/>
                <a:satOff val="5970"/>
                <a:lumOff val="263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 smtClean="0"/>
            <a:t>UC Riverside – Californie</a:t>
          </a:r>
          <a:endParaRPr lang="fr-FR" sz="1200" kern="1200" dirty="0"/>
        </a:p>
      </dsp:txBody>
      <dsp:txXfrm>
        <a:off x="4542628" y="2006991"/>
        <a:ext cx="845615" cy="845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C03DE-F37E-4D14-BB05-0CCECF17CEDB}" type="datetimeFigureOut">
              <a:rPr lang="fr-FR" smtClean="0"/>
              <a:t>03/03/17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39B7A-C671-4279-A811-6BAFC9EF8B2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62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39B7A-C671-4279-A811-6BAFC9EF8B2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373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39B7A-C671-4279-A811-6BAFC9EF8B2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20943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39B7A-C671-4279-A811-6BAFC9EF8B2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806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39B7A-C671-4279-A811-6BAFC9EF8B2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601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39B7A-C671-4279-A811-6BAFC9EF8B2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542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39B7A-C671-4279-A811-6BAFC9EF8B2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94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39B7A-C671-4279-A811-6BAFC9EF8B2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807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39B7A-C671-4279-A811-6BAFC9EF8B2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2182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39B7A-C671-4279-A811-6BAFC9EF8B2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373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39B7A-C671-4279-A811-6BAFC9EF8B2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43472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39B7A-C671-4279-A811-6BAFC9EF8B2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4908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39B7A-C671-4279-A811-6BAFC9EF8B2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80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A22-3082-45CB-970D-5A5F815597EC}" type="datetimeFigureOut">
              <a:rPr lang="fr-FR" smtClean="0"/>
              <a:t>03/03/17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71FD-34E4-4638-AC69-31D6094F03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90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A22-3082-45CB-970D-5A5F815597EC}" type="datetimeFigureOut">
              <a:rPr lang="fr-FR" smtClean="0"/>
              <a:t>03/03/17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71FD-34E4-4638-AC69-31D6094F03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102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A22-3082-45CB-970D-5A5F815597EC}" type="datetimeFigureOut">
              <a:rPr lang="fr-FR" smtClean="0"/>
              <a:t>03/03/17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71FD-34E4-4638-AC69-31D6094F03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5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A22-3082-45CB-970D-5A5F815597EC}" type="datetimeFigureOut">
              <a:rPr lang="fr-FR" smtClean="0"/>
              <a:t>03/03/17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71FD-34E4-4638-AC69-31D6094F03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63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A22-3082-45CB-970D-5A5F815597EC}" type="datetimeFigureOut">
              <a:rPr lang="fr-FR" smtClean="0"/>
              <a:t>03/03/17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71FD-34E4-4638-AC69-31D6094F03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54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A22-3082-45CB-970D-5A5F815597EC}" type="datetimeFigureOut">
              <a:rPr lang="fr-FR" smtClean="0"/>
              <a:t>03/03/17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71FD-34E4-4638-AC69-31D6094F03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557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A22-3082-45CB-970D-5A5F815597EC}" type="datetimeFigureOut">
              <a:rPr lang="fr-FR" smtClean="0"/>
              <a:t>03/03/17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71FD-34E4-4638-AC69-31D6094F03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30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A22-3082-45CB-970D-5A5F815597EC}" type="datetimeFigureOut">
              <a:rPr lang="fr-FR" smtClean="0"/>
              <a:t>03/03/17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71FD-34E4-4638-AC69-31D6094F03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854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A22-3082-45CB-970D-5A5F815597EC}" type="datetimeFigureOut">
              <a:rPr lang="fr-FR" smtClean="0"/>
              <a:t>03/03/17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71FD-34E4-4638-AC69-31D6094F03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02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A22-3082-45CB-970D-5A5F815597EC}" type="datetimeFigureOut">
              <a:rPr lang="fr-FR" smtClean="0"/>
              <a:t>03/03/17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71FD-34E4-4638-AC69-31D6094F03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41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A22-3082-45CB-970D-5A5F815597EC}" type="datetimeFigureOut">
              <a:rPr lang="fr-FR" smtClean="0"/>
              <a:t>03/03/17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71FD-34E4-4638-AC69-31D6094F03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822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54A22-3082-45CB-970D-5A5F815597EC}" type="datetimeFigureOut">
              <a:rPr lang="fr-FR" smtClean="0"/>
              <a:t>03/03/17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271FD-34E4-4638-AC69-31D6094F033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74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jpeg"/><Relationship Id="rId5" Type="http://schemas.openxmlformats.org/officeDocument/2006/relationships/image" Target="../media/image10.png"/><Relationship Id="rId6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12.jpeg"/><Relationship Id="rId5" Type="http://schemas.openxmlformats.org/officeDocument/2006/relationships/image" Target="../media/image13.png"/><Relationship Id="rId6" Type="http://schemas.openxmlformats.org/officeDocument/2006/relationships/image" Target="../media/image14.jp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3" Type="http://schemas.openxmlformats.org/officeDocument/2006/relationships/image" Target="../media/image4.png"/><Relationship Id="rId14" Type="http://schemas.openxmlformats.org/officeDocument/2006/relationships/image" Target="../media/image5.jpeg"/><Relationship Id="rId15" Type="http://schemas.openxmlformats.org/officeDocument/2006/relationships/image" Target="../media/image6.jpeg"/><Relationship Id="rId16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827" y="628790"/>
            <a:ext cx="2892558" cy="269443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8463" y="85725"/>
            <a:ext cx="4114800" cy="6772275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4294967295"/>
          </p:nvPr>
        </p:nvSpPr>
        <p:spPr>
          <a:xfrm>
            <a:off x="1408625" y="4394499"/>
            <a:ext cx="5049838" cy="4411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points forts à mettre en avant</a:t>
            </a:r>
            <a:endParaRPr lang="fr-FR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02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LE CAMPUS DE PARIS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1118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800"/>
              </a:spcBef>
              <a:buBlip>
                <a:blip r:embed="rId3"/>
              </a:buBlip>
            </a:pPr>
            <a:r>
              <a:rPr lang="fr-FR" dirty="0" smtClean="0"/>
              <a:t> Un campus moderne en plein cœur de Paris</a:t>
            </a:r>
          </a:p>
          <a:p>
            <a:pPr>
              <a:spcBef>
                <a:spcPts val="1800"/>
              </a:spcBef>
              <a:buBlip>
                <a:blip r:embed="rId3"/>
              </a:buBlip>
            </a:pPr>
            <a:r>
              <a:rPr lang="fr-FR" dirty="0" smtClean="0"/>
              <a:t> Des salles de cours équipées avec ordinateur et vidéoprojecteur</a:t>
            </a:r>
          </a:p>
          <a:p>
            <a:pPr>
              <a:spcBef>
                <a:spcPts val="1800"/>
              </a:spcBef>
              <a:buBlip>
                <a:blip r:embed="rId3"/>
              </a:buBlip>
            </a:pPr>
            <a:r>
              <a:rPr lang="fr-FR" dirty="0"/>
              <a:t> </a:t>
            </a:r>
            <a:r>
              <a:rPr lang="fr-FR" dirty="0" smtClean="0"/>
              <a:t>Un amphithéâtre de 350 places divisible en 2 parties</a:t>
            </a:r>
          </a:p>
          <a:p>
            <a:pPr>
              <a:spcBef>
                <a:spcPts val="1800"/>
              </a:spcBef>
              <a:buBlip>
                <a:blip r:embed="rId3"/>
              </a:buBlip>
            </a:pPr>
            <a:r>
              <a:rPr lang="fr-FR" dirty="0" smtClean="0"/>
              <a:t> Une salle informatique accessible de 7h30 à 21h</a:t>
            </a:r>
          </a:p>
          <a:p>
            <a:pPr>
              <a:spcBef>
                <a:spcPts val="1800"/>
              </a:spcBef>
              <a:buBlip>
                <a:blip r:embed="rId3"/>
              </a:buBlip>
            </a:pPr>
            <a:r>
              <a:rPr lang="fr-FR" dirty="0" smtClean="0"/>
              <a:t>Mise à disposition d’une bibliothèque virtuelle: Learning Center</a:t>
            </a:r>
          </a:p>
          <a:p>
            <a:pPr>
              <a:spcBef>
                <a:spcPts val="1800"/>
              </a:spcBef>
              <a:buBlip>
                <a:blip r:embed="rId3"/>
              </a:buBlip>
            </a:pPr>
            <a:r>
              <a:rPr lang="fr-FR" dirty="0" smtClean="0"/>
              <a:t> Un espace de restauration avec cafétéria (plats du jour, sandwichs, micro ondes à disposition,…)</a:t>
            </a:r>
          </a:p>
          <a:p>
            <a:pPr>
              <a:spcBef>
                <a:spcPts val="1800"/>
              </a:spcBef>
              <a:buBlip>
                <a:blip r:embed="rId3"/>
              </a:buBlip>
            </a:pPr>
            <a:r>
              <a:rPr lang="fr-FR" dirty="0" smtClean="0"/>
              <a:t> 3 nouveaux partenariats groupe: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b="1" dirty="0" smtClean="0"/>
              <a:t>Banque: Caisse d’épargne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fr-FR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fr-FR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endParaRPr lang="fr-FR" dirty="0" smtClean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fr-FR" b="1" dirty="0" smtClean="0"/>
              <a:t>Logement</a:t>
            </a:r>
            <a:r>
              <a:rPr lang="fr-FR" dirty="0" smtClean="0"/>
              <a:t>: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dirty="0" smtClean="0"/>
              <a:t>Nexity</a:t>
            </a:r>
          </a:p>
          <a:p>
            <a:pPr lvl="2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dirty="0" err="1" smtClean="0"/>
              <a:t>Immojeune</a:t>
            </a:r>
            <a:endParaRPr lang="fr-FR" dirty="0" smtClean="0"/>
          </a:p>
          <a:p>
            <a:pPr>
              <a:spcBef>
                <a:spcPts val="1800"/>
              </a:spcBef>
              <a:buBlip>
                <a:blip r:embed="rId3"/>
              </a:buBlip>
            </a:pPr>
            <a:r>
              <a:rPr lang="fr-FR" dirty="0" smtClean="0"/>
              <a:t>Une vie associative active: BDE, BDS, et nombreux clubs sportifs, culturels et autres</a:t>
            </a: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</p:txBody>
      </p:sp>
      <p:pic>
        <p:nvPicPr>
          <p:cNvPr id="6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30" t="30205" r="24115" b="26468"/>
          <a:stretch/>
        </p:blipFill>
        <p:spPr bwMode="auto">
          <a:xfrm>
            <a:off x="1517218" y="4887800"/>
            <a:ext cx="895191" cy="529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e 6"/>
          <p:cNvGrpSpPr/>
          <p:nvPr/>
        </p:nvGrpSpPr>
        <p:grpSpPr>
          <a:xfrm>
            <a:off x="2266491" y="4858483"/>
            <a:ext cx="1226835" cy="572909"/>
            <a:chOff x="4987906" y="1100764"/>
            <a:chExt cx="2748938" cy="1400750"/>
          </a:xfrm>
        </p:grpSpPr>
        <p:sp>
          <p:nvSpPr>
            <p:cNvPr id="8" name="ZoneTexte 7"/>
            <p:cNvSpPr txBox="1"/>
            <p:nvPr/>
          </p:nvSpPr>
          <p:spPr>
            <a:xfrm>
              <a:off x="4987906" y="1406249"/>
              <a:ext cx="2748938" cy="827757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fr-FR" sz="800" dirty="0" smtClean="0">
                  <a:solidFill>
                    <a:srgbClr val="FF0000"/>
                  </a:solidFill>
                </a:rPr>
                <a:t>Taux à 0,9%</a:t>
              </a:r>
            </a:p>
            <a:p>
              <a:pPr algn="ctr"/>
              <a:r>
                <a:rPr lang="fr-FR" sz="800" dirty="0" smtClean="0">
                  <a:solidFill>
                    <a:srgbClr val="FF0000"/>
                  </a:solidFill>
                </a:rPr>
                <a:t>1 000 € à 0%</a:t>
              </a:r>
              <a:endParaRPr lang="fr-FR" sz="800" dirty="0">
                <a:solidFill>
                  <a:srgbClr val="FF0000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5641817" y="1100764"/>
              <a:ext cx="1435876" cy="1400750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18" b="28502"/>
          <a:stretch/>
        </p:blipFill>
        <p:spPr>
          <a:xfrm>
            <a:off x="4449848" y="5544648"/>
            <a:ext cx="1172246" cy="524934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10" t="10994" r="16549" b="17193"/>
          <a:stretch/>
        </p:blipFill>
        <p:spPr>
          <a:xfrm>
            <a:off x="3335563" y="5446925"/>
            <a:ext cx="694569" cy="72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033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Conditions d’admission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concours LINK et AMBITIONS+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353190"/>
            <a:ext cx="2433864" cy="226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840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950167" y="365125"/>
            <a:ext cx="10515600" cy="1325563"/>
          </a:xfrm>
        </p:spPr>
        <p:txBody>
          <a:bodyPr/>
          <a:lstStyle/>
          <a:p>
            <a:r>
              <a:rPr lang="fr-FR" b="1" dirty="0" smtClean="0"/>
              <a:t>CONCOURS LINK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3126"/>
          </a:xfrm>
        </p:spPr>
        <p:txBody>
          <a:bodyPr>
            <a:normAutofit fontScale="70000" lnSpcReduction="20000"/>
          </a:bodyPr>
          <a:lstStyle/>
          <a:p>
            <a:pPr>
              <a:buBlip>
                <a:blip r:embed="rId3"/>
              </a:buBlip>
            </a:pPr>
            <a:r>
              <a:rPr lang="fr-FR" dirty="0"/>
              <a:t>Concours commun à 3 Grandes Ecoles de commerce et de management, Grade de Master:</a:t>
            </a:r>
          </a:p>
          <a:p>
            <a:endParaRPr lang="fr-FR" sz="2400" dirty="0" smtClean="0"/>
          </a:p>
          <a:p>
            <a:endParaRPr lang="fr-FR" sz="2400" dirty="0"/>
          </a:p>
          <a:p>
            <a:pPr>
              <a:spcBef>
                <a:spcPts val="4200"/>
              </a:spcBef>
              <a:buBlip>
                <a:blip r:embed="rId3"/>
              </a:buBlip>
            </a:pPr>
            <a:r>
              <a:rPr lang="fr-FR" b="1" dirty="0"/>
              <a:t>Niveau d’admission:</a:t>
            </a:r>
            <a:r>
              <a:rPr lang="fr-FR" sz="2400" b="1" dirty="0" smtClean="0"/>
              <a:t> </a:t>
            </a:r>
            <a:r>
              <a:rPr lang="fr-FR" sz="2400" dirty="0" smtClean="0"/>
              <a:t>titulaire du Bac français ou équivalent étranger, ou élève de terminale (sous réserve d’obtention du Bac), ou étudiant en BAC+1 en </a:t>
            </a:r>
            <a:r>
              <a:rPr lang="fr-FR" sz="2400" dirty="0" err="1" smtClean="0"/>
              <a:t>ré-orientation</a:t>
            </a:r>
            <a:endParaRPr lang="fr-FR" sz="2400" dirty="0" smtClean="0"/>
          </a:p>
          <a:p>
            <a:pPr>
              <a:spcBef>
                <a:spcPts val="1800"/>
              </a:spcBef>
              <a:buBlip>
                <a:blip r:embed="rId3"/>
              </a:buBlip>
            </a:pPr>
            <a:r>
              <a:rPr lang="fr-FR" b="1" dirty="0"/>
              <a:t>Des épreuves écrites communes:</a:t>
            </a:r>
          </a:p>
          <a:p>
            <a:pPr lvl="1"/>
            <a:r>
              <a:rPr lang="fr-FR" sz="2000" dirty="0" smtClean="0"/>
              <a:t>CAC (Compréhension, Analyse, Calcul): QCM</a:t>
            </a:r>
          </a:p>
          <a:p>
            <a:pPr lvl="1"/>
            <a:r>
              <a:rPr lang="fr-FR" sz="2000" dirty="0" smtClean="0"/>
              <a:t>Anglais: QCM et essai</a:t>
            </a:r>
          </a:p>
          <a:p>
            <a:pPr lvl="1"/>
            <a:r>
              <a:rPr lang="fr-FR" sz="2000" dirty="0" smtClean="0"/>
              <a:t>Economie ou mathématiques ou LV2</a:t>
            </a:r>
          </a:p>
          <a:p>
            <a:pPr>
              <a:spcBef>
                <a:spcPts val="1800"/>
              </a:spcBef>
              <a:buBlip>
                <a:blip r:embed="rId3"/>
              </a:buBlip>
            </a:pPr>
            <a:r>
              <a:rPr lang="fr-FR" dirty="0" smtClean="0"/>
              <a:t> </a:t>
            </a:r>
            <a:r>
              <a:rPr lang="fr-FR" b="1" dirty="0"/>
              <a:t>et une épreuve orale spécifique :</a:t>
            </a:r>
          </a:p>
          <a:p>
            <a:pPr lvl="1"/>
            <a:r>
              <a:rPr lang="fr-FR" dirty="0" smtClean="0"/>
              <a:t>Entretien individuel</a:t>
            </a:r>
          </a:p>
          <a:p>
            <a:pPr lvl="1"/>
            <a:r>
              <a:rPr lang="fr-FR" dirty="0" smtClean="0"/>
              <a:t>Tirage au sort d’un sujet parmi 2 à préparer pendant 30min, puis 30min d’entretien avec présentation du sujet (10min), présentation du candidat (personnalité, parcours, projets, centres d’intérêt,…)</a:t>
            </a:r>
          </a:p>
          <a:p>
            <a:pPr>
              <a:spcBef>
                <a:spcPts val="1800"/>
              </a:spcBef>
            </a:pPr>
            <a:r>
              <a:rPr lang="fr-FR" b="1" dirty="0" smtClean="0"/>
              <a:t>6 sessions de concours: </a:t>
            </a:r>
            <a:r>
              <a:rPr lang="fr-FR" dirty="0" smtClean="0"/>
              <a:t>février, mars, avril, mai, juillet et septembre</a:t>
            </a:r>
          </a:p>
          <a:p>
            <a:endParaRPr lang="fr-FR" sz="2400" dirty="0" smtClean="0"/>
          </a:p>
          <a:p>
            <a:endParaRPr lang="fr-FR" sz="20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4062" y="229012"/>
            <a:ext cx="2531705" cy="1597787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1530001" y="2085173"/>
            <a:ext cx="9131999" cy="962025"/>
            <a:chOff x="3060001" y="2085173"/>
            <a:chExt cx="9131999" cy="962025"/>
          </a:xfrm>
        </p:grpSpPr>
        <p:grpSp>
          <p:nvGrpSpPr>
            <p:cNvPr id="11" name="Groupe 10"/>
            <p:cNvGrpSpPr/>
            <p:nvPr/>
          </p:nvGrpSpPr>
          <p:grpSpPr>
            <a:xfrm>
              <a:off x="3060001" y="2148629"/>
              <a:ext cx="5958283" cy="835115"/>
              <a:chOff x="3060001" y="2148629"/>
              <a:chExt cx="5958283" cy="835115"/>
            </a:xfrm>
          </p:grpSpPr>
          <p:pic>
            <p:nvPicPr>
              <p:cNvPr id="8" name="Image 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60001" y="2292273"/>
                <a:ext cx="1549321" cy="547826"/>
              </a:xfrm>
              <a:prstGeom prst="rect">
                <a:avLst/>
              </a:prstGeom>
            </p:spPr>
          </p:pic>
          <p:pic>
            <p:nvPicPr>
              <p:cNvPr id="9" name="Image 8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90568" y="2148629"/>
                <a:ext cx="1143744" cy="835115"/>
              </a:xfrm>
              <a:prstGeom prst="rect">
                <a:avLst/>
              </a:prstGeom>
            </p:spPr>
          </p:pic>
          <p:pic>
            <p:nvPicPr>
              <p:cNvPr id="10" name="Image 9"/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15559" y="2290687"/>
                <a:ext cx="1502725" cy="550999"/>
              </a:xfrm>
              <a:prstGeom prst="rect">
                <a:avLst/>
              </a:prstGeom>
            </p:spPr>
          </p:pic>
        </p:grpSp>
        <p:pic>
          <p:nvPicPr>
            <p:cNvPr id="2" name="Image 1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429750" y="2085173"/>
              <a:ext cx="2762250" cy="9620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8308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AVANTAGES DES CONCOURS LINK ET AMBITIONS+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fr-FR" dirty="0"/>
              <a:t>Pas d’admissibilité entre les épreuves écrites et orales</a:t>
            </a:r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fr-FR" dirty="0"/>
              <a:t>Choix parmi 6 sessions de janvier à septembre</a:t>
            </a:r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fr-FR" dirty="0"/>
              <a:t>Choix des dates d’oraux</a:t>
            </a:r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fr-FR" dirty="0"/>
              <a:t>Choix du centre d’examen</a:t>
            </a:r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fr-FR" dirty="0"/>
              <a:t>Un dossier de candidature </a:t>
            </a:r>
            <a:r>
              <a:rPr lang="fr-FR" dirty="0" smtClean="0"/>
              <a:t>unique</a:t>
            </a:r>
          </a:p>
          <a:p>
            <a:pPr marL="285750" indent="-285750">
              <a:spcAft>
                <a:spcPts val="1200"/>
              </a:spcAft>
              <a:buBlip>
                <a:blip r:embed="rId3"/>
              </a:buBlip>
            </a:pPr>
            <a:r>
              <a:rPr lang="fr-FR" dirty="0" smtClean="0"/>
              <a:t>LINK: une épreuve écrite au choix parmi 3 selon son domaine de compétence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359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</a:t>
            </a:r>
            <a:r>
              <a:rPr lang="fr-FR" dirty="0" err="1" smtClean="0"/>
              <a:t>ebs</a:t>
            </a:r>
            <a:r>
              <a:rPr lang="fr-FR" dirty="0" smtClean="0"/>
              <a:t> Paris se caractérise par: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</a:t>
            </a:r>
            <a:r>
              <a:rPr lang="fr-FR" b="1" dirty="0" err="1" smtClean="0">
                <a:solidFill>
                  <a:schemeClr val="accent2"/>
                </a:solidFill>
              </a:rPr>
              <a:t>E</a:t>
            </a:r>
            <a:r>
              <a:rPr lang="fr-FR" dirty="0" err="1" smtClean="0"/>
              <a:t>ntrepreunariat</a:t>
            </a:r>
            <a:endParaRPr lang="fr-FR" dirty="0" smtClean="0"/>
          </a:p>
          <a:p>
            <a:r>
              <a:rPr lang="fr-FR" dirty="0" smtClean="0"/>
              <a:t>Le </a:t>
            </a:r>
            <a:r>
              <a:rPr lang="fr-FR" b="1" dirty="0" smtClean="0">
                <a:solidFill>
                  <a:schemeClr val="accent2"/>
                </a:solidFill>
              </a:rPr>
              <a:t>D</a:t>
            </a:r>
            <a:r>
              <a:rPr lang="fr-FR" dirty="0" smtClean="0"/>
              <a:t>igital</a:t>
            </a:r>
          </a:p>
          <a:p>
            <a:r>
              <a:rPr lang="fr-FR" dirty="0" smtClean="0"/>
              <a:t>L’</a:t>
            </a:r>
            <a:r>
              <a:rPr lang="fr-FR" b="1" dirty="0" smtClean="0">
                <a:solidFill>
                  <a:schemeClr val="accent2"/>
                </a:solidFill>
              </a:rPr>
              <a:t>I</a:t>
            </a:r>
            <a:r>
              <a:rPr lang="fr-FR" dirty="0" smtClean="0"/>
              <a:t>nnovation</a:t>
            </a:r>
          </a:p>
          <a:p>
            <a:r>
              <a:rPr lang="fr-FR" dirty="0" smtClean="0"/>
              <a:t>La </a:t>
            </a:r>
            <a:r>
              <a:rPr lang="fr-FR" b="1" dirty="0" smtClean="0">
                <a:solidFill>
                  <a:schemeClr val="accent2"/>
                </a:solidFill>
              </a:rPr>
              <a:t>C</a:t>
            </a:r>
            <a:r>
              <a:rPr lang="fr-FR" dirty="0" smtClean="0"/>
              <a:t>réativité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-&gt; Axes de développement historiques et futurs</a:t>
            </a:r>
          </a:p>
          <a:p>
            <a:pPr marL="0" indent="0">
              <a:buNone/>
            </a:pPr>
            <a:r>
              <a:rPr lang="fr-FR" dirty="0" smtClean="0"/>
              <a:t>-&gt; Moyen mémo-technique: </a:t>
            </a:r>
            <a:r>
              <a:rPr lang="fr-FR" b="1" dirty="0" smtClean="0">
                <a:solidFill>
                  <a:schemeClr val="accent2"/>
                </a:solidFill>
              </a:rPr>
              <a:t>EDIC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536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636"/>
            <a:ext cx="12192000" cy="6064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5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DES DIPLOMES ETRANGERS POSSIBLES</a:t>
            </a:r>
            <a:endParaRPr lang="fr-FR" sz="3600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3868903482"/>
              </p:ext>
            </p:extLst>
          </p:nvPr>
        </p:nvGraphicFramePr>
        <p:xfrm>
          <a:off x="-93298" y="2071396"/>
          <a:ext cx="6466106" cy="4624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me 5"/>
          <p:cNvGraphicFramePr/>
          <p:nvPr>
            <p:extLst>
              <p:ext uri="{D42A27DB-BD31-4B8C-83A1-F6EECF244321}">
                <p14:modId xmlns:p14="http://schemas.microsoft.com/office/powerpoint/2010/main" val="434262792"/>
              </p:ext>
            </p:extLst>
          </p:nvPr>
        </p:nvGraphicFramePr>
        <p:xfrm>
          <a:off x="6008914" y="2034074"/>
          <a:ext cx="6273290" cy="46622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8" name="Connecteur droit 7"/>
          <p:cNvCxnSpPr/>
          <p:nvPr/>
        </p:nvCxnSpPr>
        <p:spPr>
          <a:xfrm>
            <a:off x="6326157" y="1690688"/>
            <a:ext cx="0" cy="4924716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740726" y="1434047"/>
            <a:ext cx="29284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/>
              <a:t>BACHELOR</a:t>
            </a:r>
          </a:p>
          <a:p>
            <a:pPr algn="ctr"/>
            <a:r>
              <a:rPr lang="fr-FR" sz="1200" i="1" dirty="0" smtClean="0"/>
              <a:t>Seulement pour les étudiants admis via LINK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987767" y="1432725"/>
            <a:ext cx="43277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 smtClean="0"/>
              <a:t>MASTER</a:t>
            </a:r>
          </a:p>
          <a:p>
            <a:pPr algn="ctr"/>
            <a:r>
              <a:rPr lang="fr-FR" sz="1200" i="1" dirty="0" smtClean="0"/>
              <a:t>Possible pour tous les étudiants quelque soit leur concours d’entrée</a:t>
            </a:r>
          </a:p>
        </p:txBody>
      </p:sp>
      <p:pic>
        <p:nvPicPr>
          <p:cNvPr id="1028" name="Picture 4" descr="Afficher l'image d'origin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562" y="2568488"/>
            <a:ext cx="936107" cy="382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fficher l'image d'origin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27753"/>
            <a:ext cx="1486613" cy="39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ficher l'image d'origin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159" y="5075853"/>
            <a:ext cx="837504" cy="837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fficher l'image d'origine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1298" y="5119741"/>
            <a:ext cx="1421297" cy="30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765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SPECIALISATIONS</a:t>
            </a:r>
            <a:endParaRPr lang="fr-FR" b="1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51588" y="1825625"/>
            <a:ext cx="4909457" cy="428592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fr-FR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ANNEE: SEMINAIRES DE PRE-SPECIALISATION</a:t>
            </a:r>
          </a:p>
          <a:p>
            <a:pPr>
              <a:buBlip>
                <a:blip r:embed="rId3"/>
              </a:buBlip>
            </a:pPr>
            <a:r>
              <a:rPr lang="fr-FR" sz="1800" dirty="0" smtClean="0"/>
              <a:t> Affaires internationales </a:t>
            </a:r>
          </a:p>
          <a:p>
            <a:pPr>
              <a:buBlip>
                <a:blip r:embed="rId3"/>
              </a:buBlip>
            </a:pPr>
            <a:r>
              <a:rPr lang="fr-FR" sz="1800" dirty="0" smtClean="0"/>
              <a:t>Finance</a:t>
            </a:r>
          </a:p>
          <a:p>
            <a:pPr>
              <a:buBlip>
                <a:blip r:embed="rId3"/>
              </a:buBlip>
            </a:pPr>
            <a:r>
              <a:rPr lang="fr-FR" sz="1800" dirty="0" smtClean="0"/>
              <a:t> Marketing</a:t>
            </a:r>
          </a:p>
          <a:p>
            <a:pPr>
              <a:buBlip>
                <a:blip r:embed="rId3"/>
              </a:buBlip>
            </a:pPr>
            <a:r>
              <a:rPr lang="fr-FR" sz="1800" dirty="0" smtClean="0"/>
              <a:t> Management</a:t>
            </a:r>
          </a:p>
          <a:p>
            <a:pPr marL="0" indent="0">
              <a:buNone/>
            </a:pPr>
            <a:endParaRPr lang="fr-FR" sz="1800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6189307" y="1825625"/>
            <a:ext cx="5570894" cy="4147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fr-FR" sz="28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ANNEE</a:t>
            </a:r>
            <a:r>
              <a:rPr lang="fr-F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SE SPECIALISER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fr-FR" dirty="0"/>
              <a:t> Management des Affaires </a:t>
            </a:r>
            <a:r>
              <a:rPr lang="fr-FR" dirty="0" smtClean="0"/>
              <a:t>Internationales </a:t>
            </a:r>
            <a:r>
              <a:rPr lang="fr-FR" dirty="0" smtClean="0">
                <a:solidFill>
                  <a:schemeClr val="accent1"/>
                </a:solidFill>
              </a:rPr>
              <a:t>(possible en alternance)</a:t>
            </a:r>
            <a:endParaRPr lang="fr-FR" dirty="0">
              <a:solidFill>
                <a:schemeClr val="accent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fr-FR" dirty="0"/>
              <a:t> Marketing, Management et Stratégie de communication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fr-FR" dirty="0"/>
              <a:t> Digital </a:t>
            </a:r>
            <a:r>
              <a:rPr lang="fr-FR" dirty="0" smtClean="0"/>
              <a:t>Business </a:t>
            </a:r>
            <a:r>
              <a:rPr lang="fr-FR" dirty="0"/>
              <a:t>et e-commerce </a:t>
            </a:r>
            <a:r>
              <a:rPr lang="fr-FR" dirty="0">
                <a:solidFill>
                  <a:schemeClr val="accent1"/>
                </a:solidFill>
              </a:rPr>
              <a:t>(possible en alternance</a:t>
            </a:r>
            <a:r>
              <a:rPr lang="fr-FR" dirty="0" smtClean="0">
                <a:solidFill>
                  <a:schemeClr val="accent1"/>
                </a:solidFill>
              </a:rPr>
              <a:t>)</a:t>
            </a:r>
            <a:endParaRPr lang="fr-FR" dirty="0">
              <a:solidFill>
                <a:schemeClr val="accent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fr-FR" dirty="0"/>
              <a:t> Finance </a:t>
            </a:r>
            <a:r>
              <a:rPr lang="fr-FR" dirty="0">
                <a:solidFill>
                  <a:schemeClr val="accent1"/>
                </a:solidFill>
              </a:rPr>
              <a:t>(possible en alternance</a:t>
            </a:r>
            <a:r>
              <a:rPr lang="fr-FR" dirty="0" smtClean="0">
                <a:solidFill>
                  <a:schemeClr val="accent1"/>
                </a:solidFill>
              </a:rPr>
              <a:t>)</a:t>
            </a:r>
            <a:endParaRPr lang="fr-FR" dirty="0">
              <a:solidFill>
                <a:schemeClr val="accent1"/>
              </a:solidFill>
            </a:endParaRP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fr-FR" dirty="0"/>
              <a:t> Management de la mode et du luxe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fr-FR" dirty="0"/>
              <a:t> Management des ressources humaines internationales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Blip>
                <a:blip r:embed="rId3"/>
              </a:buBlip>
            </a:pPr>
            <a:r>
              <a:rPr lang="fr-FR" dirty="0"/>
              <a:t> Entrepreneuriat et </a:t>
            </a:r>
            <a:r>
              <a:rPr lang="fr-FR" dirty="0" err="1"/>
              <a:t>Intrapreneuriat</a:t>
            </a:r>
            <a:endParaRPr lang="fr-FR" dirty="0"/>
          </a:p>
          <a:p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5915608" y="1825625"/>
            <a:ext cx="0" cy="4733795"/>
          </a:xfrm>
          <a:prstGeom prst="line">
            <a:avLst/>
          </a:prstGeom>
          <a:ln>
            <a:prstDash val="lgDash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32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UNE PEDAGOGIE DE PROXIMITE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fr-FR" dirty="0" smtClean="0"/>
              <a:t> 1 600 étudiants</a:t>
            </a:r>
          </a:p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fr-FR" dirty="0" smtClean="0"/>
              <a:t> Cours majoritairement en petits groupes et dans un format adapté pour les langues</a:t>
            </a:r>
          </a:p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fr-FR" dirty="0" smtClean="0"/>
              <a:t> Des projets de groupes et des cas pratiques</a:t>
            </a:r>
          </a:p>
          <a:p>
            <a:pPr>
              <a:spcAft>
                <a:spcPts val="1200"/>
              </a:spcAft>
              <a:buBlip>
                <a:blip r:embed="rId3"/>
              </a:buBlip>
            </a:pPr>
            <a:r>
              <a:rPr lang="fr-FR" dirty="0" smtClean="0"/>
              <a:t> Un accompagnement pédagogique personnalisé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2641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/>
              <a:t>UNE INSERTION PROFESSIONNELLE FACILITEE ET RAPIDE</a:t>
            </a:r>
            <a:endParaRPr lang="fr-FR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39551"/>
            <a:ext cx="10515600" cy="4637412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Blip>
                <a:blip r:embed="rId3"/>
              </a:buBlip>
            </a:pPr>
            <a:r>
              <a:rPr lang="fr-FR" dirty="0" smtClean="0"/>
              <a:t>Une professionnalisation tout au long du cursus (atelier de découverte de soi et apprentissage des outils de marketing de soi,…) </a:t>
            </a:r>
          </a:p>
          <a:p>
            <a:pPr>
              <a:spcBef>
                <a:spcPts val="0"/>
              </a:spcBef>
              <a:spcAft>
                <a:spcPts val="1800"/>
              </a:spcAft>
              <a:buBlip>
                <a:blip r:embed="rId3"/>
              </a:buBlip>
            </a:pPr>
            <a:r>
              <a:rPr lang="fr-FR" b="1" dirty="0" smtClean="0"/>
              <a:t>4 forums/an</a:t>
            </a:r>
            <a:r>
              <a:rPr lang="fr-FR" dirty="0" smtClean="0"/>
              <a:t>: 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Blip>
                <a:blip r:embed="rId3"/>
              </a:buBlip>
            </a:pPr>
            <a:r>
              <a:rPr lang="fr-FR" dirty="0" smtClean="0"/>
              <a:t>1 forum </a:t>
            </a:r>
            <a:r>
              <a:rPr lang="fr-FR" dirty="0"/>
              <a:t>carrière pour les </a:t>
            </a:r>
            <a:r>
              <a:rPr lang="fr-FR" dirty="0" smtClean="0"/>
              <a:t>5</a:t>
            </a:r>
            <a:r>
              <a:rPr lang="fr-FR" baseline="30000" dirty="0" smtClean="0"/>
              <a:t>ème</a:t>
            </a:r>
            <a:r>
              <a:rPr lang="fr-FR" dirty="0" smtClean="0"/>
              <a:t> années,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Blip>
                <a:blip r:embed="rId3"/>
              </a:buBlip>
            </a:pPr>
            <a:r>
              <a:rPr lang="fr-FR" dirty="0" smtClean="0"/>
              <a:t>1 forum </a:t>
            </a:r>
            <a:r>
              <a:rPr lang="fr-FR" dirty="0"/>
              <a:t>stage commercial pour les </a:t>
            </a:r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années</a:t>
            </a:r>
            <a:r>
              <a:rPr lang="fr-FR" dirty="0"/>
              <a:t>,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Blip>
                <a:blip r:embed="rId3"/>
              </a:buBlip>
            </a:pPr>
            <a:r>
              <a:rPr lang="fr-FR" dirty="0" smtClean="0"/>
              <a:t>Nouveautés </a:t>
            </a:r>
            <a:r>
              <a:rPr lang="fr-FR" dirty="0"/>
              <a:t>: </a:t>
            </a:r>
            <a:r>
              <a:rPr lang="fr-FR" dirty="0" smtClean="0"/>
              <a:t>1 </a:t>
            </a:r>
            <a:r>
              <a:rPr lang="fr-FR" dirty="0"/>
              <a:t>forum stage international pour les </a:t>
            </a:r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années et 1 forum </a:t>
            </a:r>
            <a:r>
              <a:rPr lang="fr-FR" dirty="0"/>
              <a:t>alternance</a:t>
            </a:r>
          </a:p>
          <a:p>
            <a:pPr>
              <a:spcBef>
                <a:spcPts val="0"/>
              </a:spcBef>
              <a:spcAft>
                <a:spcPts val="1800"/>
              </a:spcAft>
              <a:buBlip>
                <a:blip r:embed="rId3"/>
              </a:buBlip>
            </a:pPr>
            <a:r>
              <a:rPr lang="fr-FR" dirty="0" smtClean="0"/>
              <a:t>Jusqu’à </a:t>
            </a:r>
            <a:r>
              <a:rPr lang="fr-FR" b="1" dirty="0" smtClean="0"/>
              <a:t>15 mois de stage </a:t>
            </a:r>
            <a:r>
              <a:rPr lang="fr-FR" dirty="0" smtClean="0"/>
              <a:t>en entreprise en France ou à l’étranger</a:t>
            </a:r>
          </a:p>
          <a:p>
            <a:pPr>
              <a:spcBef>
                <a:spcPts val="0"/>
              </a:spcBef>
              <a:spcAft>
                <a:spcPts val="1800"/>
              </a:spcAft>
              <a:buBlip>
                <a:blip r:embed="rId3"/>
              </a:buBlip>
            </a:pPr>
            <a:r>
              <a:rPr lang="fr-FR" dirty="0" smtClean="0"/>
              <a:t>Des conférences animées par des professionnels sur les thématiques des enjeux actuels de notre société: Tony Blair, Michel et Augustin, Alain Juppé,…</a:t>
            </a:r>
          </a:p>
          <a:p>
            <a:pPr>
              <a:spcBef>
                <a:spcPts val="0"/>
              </a:spcBef>
              <a:spcAft>
                <a:spcPts val="1800"/>
              </a:spcAft>
              <a:buBlip>
                <a:blip r:embed="rId3"/>
              </a:buBlip>
            </a:pPr>
            <a:r>
              <a:rPr lang="fr-FR" dirty="0" smtClean="0"/>
              <a:t>Un réseau de </a:t>
            </a:r>
            <a:r>
              <a:rPr lang="fr-FR" b="1" dirty="0" smtClean="0"/>
              <a:t>7 000 anciens diplômés</a:t>
            </a:r>
          </a:p>
          <a:p>
            <a:pPr>
              <a:spcBef>
                <a:spcPts val="0"/>
              </a:spcBef>
              <a:spcAft>
                <a:spcPts val="600"/>
              </a:spcAft>
              <a:buBlip>
                <a:blip r:embed="rId3"/>
              </a:buBlip>
            </a:pPr>
            <a:r>
              <a:rPr lang="fr-FR" b="1" dirty="0" smtClean="0"/>
              <a:t>77 </a:t>
            </a:r>
            <a:r>
              <a:rPr lang="fr-FR" b="1" dirty="0"/>
              <a:t>% des diplômés trouvent leur premier emploi </a:t>
            </a:r>
            <a:r>
              <a:rPr lang="fr-FR" b="1" dirty="0" smtClean="0"/>
              <a:t>dans les 2 mois </a:t>
            </a:r>
            <a:r>
              <a:rPr lang="fr-FR" dirty="0" smtClean="0"/>
              <a:t>suivant leur diplôme (96% dans les 6 mois)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Blip>
                <a:blip r:embed="rId3"/>
              </a:buBlip>
            </a:pPr>
            <a:r>
              <a:rPr lang="fr-FR" b="1" dirty="0" smtClean="0"/>
              <a:t>26 % </a:t>
            </a:r>
            <a:r>
              <a:rPr lang="fr-FR" dirty="0"/>
              <a:t>d’entre eux obtiennent ce premier poste </a:t>
            </a:r>
            <a:r>
              <a:rPr lang="fr-FR" b="1" dirty="0"/>
              <a:t>à </a:t>
            </a:r>
            <a:r>
              <a:rPr lang="fr-FR" b="1" dirty="0" smtClean="0"/>
              <a:t>l’étranger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Blip>
                <a:blip r:embed="rId3"/>
              </a:buBlip>
            </a:pPr>
            <a:r>
              <a:rPr lang="fr-FR" b="1" dirty="0" smtClean="0"/>
              <a:t>41 </a:t>
            </a:r>
            <a:r>
              <a:rPr lang="fr-FR" b="1" dirty="0"/>
              <a:t>% </a:t>
            </a:r>
            <a:r>
              <a:rPr lang="fr-FR" dirty="0"/>
              <a:t>des étudiants signent leur contrat </a:t>
            </a:r>
            <a:r>
              <a:rPr lang="fr-FR" b="1" dirty="0"/>
              <a:t>avant leur sortie de l’école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443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UNE DIMENSION INTERNATIONALE</a:t>
            </a:r>
            <a:endParaRPr lang="fr-FR" b="1" dirty="0"/>
          </a:p>
        </p:txBody>
      </p:sp>
      <p:sp>
        <p:nvSpPr>
          <p:cNvPr id="4" name="Ellipse 3"/>
          <p:cNvSpPr/>
          <p:nvPr/>
        </p:nvSpPr>
        <p:spPr>
          <a:xfrm>
            <a:off x="298055" y="1550520"/>
            <a:ext cx="2843314" cy="270314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288000" rIns="0" bIns="0" rtlCol="0" anchor="ctr" anchorCtr="0"/>
          <a:lstStyle/>
          <a:p>
            <a:pPr algn="ctr"/>
            <a:r>
              <a:rPr lang="fr-FR" dirty="0" smtClean="0"/>
              <a:t>Jusqu’à 5 semestres à l’étranger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2 semestres en université partenaire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3 semestres de stage possibles à l’international</a:t>
            </a:r>
          </a:p>
          <a:p>
            <a:pPr algn="ctr"/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3319049" y="2482214"/>
            <a:ext cx="2783171" cy="264962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600" dirty="0" smtClean="0"/>
              <a:t>Une classe 100% anglophone sur l’ensemble du cursus</a:t>
            </a:r>
          </a:p>
          <a:p>
            <a:pPr algn="ctr"/>
            <a:r>
              <a:rPr lang="fr-FR" sz="1400" dirty="0" smtClean="0"/>
              <a:t>(</a:t>
            </a:r>
            <a:r>
              <a:rPr lang="fr-FR" sz="1400" dirty="0" err="1" smtClean="0"/>
              <a:t>english</a:t>
            </a:r>
            <a:r>
              <a:rPr lang="fr-FR" sz="1400" dirty="0" smtClean="0"/>
              <a:t> </a:t>
            </a:r>
            <a:r>
              <a:rPr lang="fr-FR" sz="1400" dirty="0" err="1" smtClean="0"/>
              <a:t>track</a:t>
            </a:r>
            <a:r>
              <a:rPr lang="fr-FR" sz="14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Classe d’environ </a:t>
            </a:r>
            <a:r>
              <a:rPr lang="fr-FR" sz="1100" dirty="0" smtClean="0"/>
              <a:t>30 </a:t>
            </a:r>
            <a:r>
              <a:rPr lang="fr-FR" sz="1100" dirty="0"/>
              <a:t>personnes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Condition d’admission: test de niveau écrit + oral avec un professeur d’anglais </a:t>
            </a:r>
            <a:endParaRPr lang="fr-FR" sz="11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smtClean="0"/>
              <a:t>Mêmes </a:t>
            </a:r>
            <a:r>
              <a:rPr lang="fr-FR" sz="1100" dirty="0"/>
              <a:t>cours que les classes classiques mais en anglais</a:t>
            </a:r>
          </a:p>
          <a:p>
            <a:pPr algn="ctr"/>
            <a:endParaRPr lang="fr-FR" sz="1400" dirty="0"/>
          </a:p>
        </p:txBody>
      </p:sp>
      <p:sp>
        <p:nvSpPr>
          <p:cNvPr id="6" name="Ellipse 5"/>
          <p:cNvSpPr/>
          <p:nvPr/>
        </p:nvSpPr>
        <p:spPr>
          <a:xfrm>
            <a:off x="9125338" y="4253666"/>
            <a:ext cx="2492998" cy="2405617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 smtClean="0"/>
              <a:t>De nombreuses universités partenaires à travers le monde</a:t>
            </a:r>
          </a:p>
          <a:p>
            <a:pPr algn="ctr"/>
            <a:r>
              <a:rPr lang="fr-FR" dirty="0" smtClean="0"/>
              <a:t>(70)</a:t>
            </a:r>
            <a:endParaRPr lang="fr-FR" sz="1400" dirty="0"/>
          </a:p>
        </p:txBody>
      </p:sp>
      <p:sp>
        <p:nvSpPr>
          <p:cNvPr id="9" name="Ellipse 8"/>
          <p:cNvSpPr/>
          <p:nvPr/>
        </p:nvSpPr>
        <p:spPr>
          <a:xfrm>
            <a:off x="6243965" y="3317871"/>
            <a:ext cx="2704092" cy="264438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dirty="0" smtClean="0"/>
              <a:t>Initiation à une nouvelle langue (3</a:t>
            </a:r>
            <a:r>
              <a:rPr lang="fr-FR" baseline="30000" dirty="0" smtClean="0"/>
              <a:t>ème</a:t>
            </a:r>
            <a:r>
              <a:rPr lang="fr-FR" dirty="0" smtClean="0"/>
              <a:t> langue)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les samedis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95€/semestre pour 15H de cours par </a:t>
            </a:r>
            <a:r>
              <a:rPr lang="fr-FR" sz="1200" dirty="0" smtClean="0"/>
              <a:t>mois (pas d’attribution de crédits)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à partir de </a:t>
            </a:r>
            <a:r>
              <a:rPr lang="fr-FR" sz="1200" dirty="0" smtClean="0"/>
              <a:t>12 </a:t>
            </a:r>
            <a:r>
              <a:rPr lang="fr-FR" sz="1200" dirty="0"/>
              <a:t>étudiants</a:t>
            </a:r>
          </a:p>
        </p:txBody>
      </p:sp>
    </p:spTree>
    <p:extLst>
      <p:ext uri="{BB962C8B-B14F-4D97-AF65-F5344CB8AC3E}">
        <p14:creationId xmlns:p14="http://schemas.microsoft.com/office/powerpoint/2010/main" val="3229972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 CURSUS EN ALTERNANCE</a:t>
            </a:r>
            <a:endParaRPr lang="fr-FR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Blip>
                <a:blip r:embed="rId3"/>
              </a:buBlip>
            </a:pPr>
            <a:r>
              <a:rPr lang="fr-FR" dirty="0" smtClean="0"/>
              <a:t>Années concernées: 4</a:t>
            </a:r>
            <a:r>
              <a:rPr lang="fr-FR" baseline="30000" dirty="0" smtClean="0"/>
              <a:t>ème</a:t>
            </a:r>
            <a:r>
              <a:rPr lang="fr-FR" dirty="0" smtClean="0"/>
              <a:t> et 5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  <a:p>
            <a:pPr fontAlgn="base">
              <a:buBlip>
                <a:blip r:embed="rId3"/>
              </a:buBlip>
            </a:pPr>
            <a:r>
              <a:rPr lang="fr-FR" dirty="0" smtClean="0"/>
              <a:t>Nombre </a:t>
            </a:r>
            <a:r>
              <a:rPr lang="fr-FR" dirty="0"/>
              <a:t>de places disponibles en alternance: </a:t>
            </a:r>
            <a:r>
              <a:rPr lang="fr-FR" dirty="0" smtClean="0"/>
              <a:t>120 (20 places en contrat d’apprentissage et 20 places en contrat de professionnalisation pour chaque spécialisation concernée) </a:t>
            </a:r>
          </a:p>
          <a:p>
            <a:pPr fontAlgn="base">
              <a:buBlip>
                <a:blip r:embed="rId3"/>
              </a:buBlip>
            </a:pPr>
            <a:r>
              <a:rPr lang="fr-FR" dirty="0" smtClean="0"/>
              <a:t>L’alternance </a:t>
            </a:r>
            <a:r>
              <a:rPr lang="fr-FR" dirty="0"/>
              <a:t>est proposée uniquement </a:t>
            </a:r>
            <a:r>
              <a:rPr lang="fr-FR" dirty="0" smtClean="0"/>
              <a:t>sur:</a:t>
            </a:r>
          </a:p>
          <a:p>
            <a:pPr lvl="1" fontAlgn="base"/>
            <a:r>
              <a:rPr lang="fr-FR" b="1" dirty="0" smtClean="0"/>
              <a:t>Spécialisation </a:t>
            </a:r>
            <a:r>
              <a:rPr lang="fr-FR" b="1" dirty="0"/>
              <a:t>Management des affaires </a:t>
            </a:r>
            <a:r>
              <a:rPr lang="fr-FR" b="1" dirty="0" smtClean="0"/>
              <a:t>internationales</a:t>
            </a:r>
          </a:p>
          <a:p>
            <a:pPr lvl="1" fontAlgn="base"/>
            <a:r>
              <a:rPr lang="fr-FR" b="1" dirty="0" smtClean="0"/>
              <a:t>Spécialisation Digital Business et e-commerce</a:t>
            </a:r>
          </a:p>
          <a:p>
            <a:pPr lvl="1" fontAlgn="base"/>
            <a:r>
              <a:rPr lang="fr-FR" b="1" smtClean="0"/>
              <a:t>Finance</a:t>
            </a:r>
            <a:endParaRPr lang="fr-FR" b="1" dirty="0"/>
          </a:p>
          <a:p>
            <a:pPr fontAlgn="base">
              <a:buBlip>
                <a:blip r:embed="rId3"/>
              </a:buBlip>
            </a:pPr>
            <a:r>
              <a:rPr lang="fr-FR" dirty="0"/>
              <a:t>Types de contrat possibles en alternance : contrat de </a:t>
            </a:r>
            <a:r>
              <a:rPr lang="fr-FR" b="1" dirty="0"/>
              <a:t>professionnalisation</a:t>
            </a:r>
            <a:r>
              <a:rPr lang="fr-FR" dirty="0"/>
              <a:t> ou contrat </a:t>
            </a:r>
            <a:r>
              <a:rPr lang="fr-FR" dirty="0" smtClean="0"/>
              <a:t>d’</a:t>
            </a:r>
            <a:r>
              <a:rPr lang="fr-FR" b="1" dirty="0" smtClean="0"/>
              <a:t>apprentissage</a:t>
            </a:r>
          </a:p>
          <a:p>
            <a:pPr fontAlgn="base">
              <a:buBlip>
                <a:blip r:embed="rId3"/>
              </a:buBlip>
            </a:pPr>
            <a:r>
              <a:rPr lang="fr-FR" dirty="0"/>
              <a:t>Durée de la formation : </a:t>
            </a:r>
            <a:r>
              <a:rPr lang="fr-FR" b="1" dirty="0"/>
              <a:t>24 mois</a:t>
            </a:r>
            <a:r>
              <a:rPr lang="fr-FR" dirty="0"/>
              <a:t> (Master 1 et Master 2)</a:t>
            </a:r>
          </a:p>
          <a:p>
            <a:pPr fontAlgn="base">
              <a:buBlip>
                <a:blip r:embed="rId3"/>
              </a:buBlip>
            </a:pPr>
            <a:r>
              <a:rPr lang="fr-FR" dirty="0"/>
              <a:t>Nombre d’heures de cours : </a:t>
            </a:r>
            <a:r>
              <a:rPr lang="fr-FR" b="1" dirty="0"/>
              <a:t>400 heures</a:t>
            </a:r>
            <a:r>
              <a:rPr lang="fr-FR" dirty="0"/>
              <a:t> de formation par an.</a:t>
            </a:r>
          </a:p>
          <a:p>
            <a:pPr fontAlgn="base">
              <a:buBlip>
                <a:blip r:embed="rId3"/>
              </a:buBlip>
            </a:pPr>
            <a:r>
              <a:rPr lang="fr-FR" dirty="0"/>
              <a:t>Congés payés : selon les dispositions de l’entreprise.</a:t>
            </a:r>
          </a:p>
          <a:p>
            <a:pPr fontAlgn="base">
              <a:buBlip>
                <a:blip r:embed="rId3"/>
              </a:buBlip>
            </a:pPr>
            <a:r>
              <a:rPr lang="fr-FR" dirty="0"/>
              <a:t>Rythme de l’alternance : </a:t>
            </a:r>
            <a:r>
              <a:rPr lang="fr-FR" b="1" dirty="0"/>
              <a:t>3 semaines en entreprise et 1 semaine à l’</a:t>
            </a:r>
            <a:r>
              <a:rPr lang="fr-FR" b="1" dirty="0" err="1"/>
              <a:t>ebs</a:t>
            </a:r>
            <a:r>
              <a:rPr lang="fr-FR" b="1" dirty="0"/>
              <a:t> Paris, pendant 2 ans</a:t>
            </a:r>
            <a:r>
              <a:rPr lang="fr-FR" dirty="0"/>
              <a:t>.</a:t>
            </a:r>
          </a:p>
          <a:p>
            <a:pPr fontAlgn="base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840535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817</Words>
  <Application>Microsoft Macintosh PowerPoint</Application>
  <PresentationFormat>Personnalisé</PresentationFormat>
  <Paragraphs>140</Paragraphs>
  <Slides>13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Présentation PowerPoint</vt:lpstr>
      <vt:lpstr>L’ebs Paris se caractérise par:</vt:lpstr>
      <vt:lpstr>Présentation PowerPoint</vt:lpstr>
      <vt:lpstr>DES DIPLOMES ETRANGERS POSSIBLES</vt:lpstr>
      <vt:lpstr>LES SPECIALISATIONS</vt:lpstr>
      <vt:lpstr>UNE PEDAGOGIE DE PROXIMITE</vt:lpstr>
      <vt:lpstr>UNE INSERTION PROFESSIONNELLE FACILITEE ET RAPIDE</vt:lpstr>
      <vt:lpstr>UNE DIMENSION INTERNATIONALE</vt:lpstr>
      <vt:lpstr>LE CURSUS EN ALTERNANCE</vt:lpstr>
      <vt:lpstr>LE CAMPUS DE PARIS</vt:lpstr>
      <vt:lpstr>Conditions d’admission</vt:lpstr>
      <vt:lpstr>CONCOURS LINK</vt:lpstr>
      <vt:lpstr>AVANTAGES DES CONCOURS LINK ET AMBITIONS+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Charlotte Courty</dc:creator>
  <cp:lastModifiedBy>Laura</cp:lastModifiedBy>
  <cp:revision>66</cp:revision>
  <cp:lastPrinted>2016-11-14T11:19:56Z</cp:lastPrinted>
  <dcterms:created xsi:type="dcterms:W3CDTF">2015-10-29T08:30:26Z</dcterms:created>
  <dcterms:modified xsi:type="dcterms:W3CDTF">2017-03-03T22:40:46Z</dcterms:modified>
</cp:coreProperties>
</file>